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8" r:id="rId5"/>
    <p:sldId id="266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71AB0-C5E3-4965-9B38-7CA152449D9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30D93-A172-4CCA-8D43-CD6E0D5FE79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Los sustantivos femeninos que empiezan por una –a o –ha tónica llevan en singular el artículo el por motivos fonéticos: el agua, el hambre, el águila. Sin embargo, los adjetivos y las formas de plural no cambian: el agua limpia, mucha hambre, las águilas reales. </a:t>
            </a:r>
            <a:endParaRPr lang="es-ES_tradnl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30D93-A172-4CCA-8D43-CD6E0D5FE79D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9F67F6-A1E5-4ACF-AB1F-06B481103873}" type="slidenum">
              <a:rPr lang="fr-FR"/>
              <a:pPr/>
              <a:t>4</a:t>
            </a:fld>
            <a:endParaRPr lang="fr-FR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E7CCD-C800-4F25-8E10-E35FD2A11BF7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18/11/2011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SUSTANTIVOS Y ADJETIVOS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cs typeface="Arial" pitchFamily="34" charset="0"/>
              </a:rPr>
              <a:t>SUSTANTIVOS 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544616"/>
          </a:xfrm>
        </p:spPr>
        <p:txBody>
          <a:bodyPr>
            <a:normAutofit/>
          </a:bodyPr>
          <a:lstStyle/>
          <a:p>
            <a:r>
              <a:rPr lang="it-IT" sz="1800" dirty="0" err="1" smtClean="0">
                <a:cs typeface="Arial" pitchFamily="34" charset="0"/>
              </a:rPr>
              <a:t>Acabados</a:t>
            </a:r>
            <a:r>
              <a:rPr lang="it-IT" sz="1800" dirty="0" smtClean="0">
                <a:cs typeface="Arial" pitchFamily="34" charset="0"/>
              </a:rPr>
              <a:t> en </a:t>
            </a:r>
            <a:r>
              <a:rPr lang="it-IT" sz="1800" dirty="0" err="1" smtClean="0">
                <a:cs typeface="Arial" pitchFamily="34" charset="0"/>
              </a:rPr>
              <a:t>vocal</a:t>
            </a:r>
            <a:r>
              <a:rPr lang="it-IT" sz="1800" dirty="0" smtClean="0">
                <a:cs typeface="Arial" pitchFamily="34" charset="0"/>
              </a:rPr>
              <a:t>: género y </a:t>
            </a:r>
            <a:r>
              <a:rPr lang="it-IT" sz="1800" dirty="0" err="1" smtClean="0">
                <a:cs typeface="Arial" pitchFamily="34" charset="0"/>
              </a:rPr>
              <a:t>número</a:t>
            </a:r>
            <a:endParaRPr lang="it-IT" sz="1800" dirty="0" smtClean="0"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 smtClean="0">
              <a:latin typeface="Arial" pitchFamily="34" charset="0"/>
              <a:cs typeface="Arial" pitchFamily="34" charset="0"/>
            </a:endParaRPr>
          </a:p>
          <a:p>
            <a:endParaRPr lang="it-IT" sz="1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2051720" y="1340768"/>
          <a:ext cx="6096000" cy="45567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80120"/>
                <a:gridCol w="1296144"/>
                <a:gridCol w="1944216"/>
                <a:gridCol w="1775520"/>
              </a:tblGrid>
              <a:tr h="1102912">
                <a:tc>
                  <a:txBody>
                    <a:bodyPr/>
                    <a:lstStyle/>
                    <a:p>
                      <a:pPr algn="r"/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terminación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singular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plural</a:t>
                      </a:r>
                      <a:endParaRPr lang="es-ES_tradnl" b="1" dirty="0"/>
                    </a:p>
                  </a:txBody>
                  <a:tcPr/>
                </a:tc>
              </a:tr>
              <a:tr h="1667872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masculino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-o</a:t>
                      </a:r>
                    </a:p>
                    <a:p>
                      <a:r>
                        <a:rPr lang="es-ES_tradnl" sz="1600" b="1" dirty="0" smtClean="0"/>
                        <a:t>-i</a:t>
                      </a:r>
                    </a:p>
                    <a:p>
                      <a:r>
                        <a:rPr lang="es-ES_tradnl" sz="1600" b="1" dirty="0" smtClean="0"/>
                        <a:t>-ú</a:t>
                      </a:r>
                    </a:p>
                    <a:p>
                      <a:r>
                        <a:rPr lang="es-ES_tradnl" sz="1600" b="1" dirty="0" smtClean="0"/>
                        <a:t>-aje</a:t>
                      </a:r>
                    </a:p>
                    <a:p>
                      <a:r>
                        <a:rPr lang="es-ES_tradnl" sz="1600" b="1" dirty="0" smtClean="0"/>
                        <a:t>-ama</a:t>
                      </a:r>
                    </a:p>
                    <a:p>
                      <a:r>
                        <a:rPr lang="es-ES_tradnl" sz="1600" b="1" dirty="0" smtClean="0"/>
                        <a:t>-ema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el barri</a:t>
                      </a:r>
                      <a:r>
                        <a:rPr lang="es-ES_tradnl" sz="1600" b="1" dirty="0" smtClean="0"/>
                        <a:t>o</a:t>
                      </a:r>
                    </a:p>
                    <a:p>
                      <a:r>
                        <a:rPr lang="es-ES_tradnl" sz="1600" dirty="0" smtClean="0"/>
                        <a:t>el tax</a:t>
                      </a:r>
                      <a:r>
                        <a:rPr lang="es-ES_tradnl" sz="1600" b="1" dirty="0" smtClean="0"/>
                        <a:t>i</a:t>
                      </a:r>
                    </a:p>
                    <a:p>
                      <a:r>
                        <a:rPr lang="es-ES_tradnl" sz="1600" dirty="0" smtClean="0"/>
                        <a:t>el men</a:t>
                      </a:r>
                      <a:r>
                        <a:rPr lang="es-ES_tradnl" sz="1600" b="1" dirty="0" smtClean="0"/>
                        <a:t>ú</a:t>
                      </a:r>
                    </a:p>
                    <a:p>
                      <a:r>
                        <a:rPr lang="es-ES_tradnl" sz="1600" dirty="0" smtClean="0"/>
                        <a:t>el pais</a:t>
                      </a:r>
                      <a:r>
                        <a:rPr lang="es-ES_tradnl" sz="1600" b="1" dirty="0" smtClean="0"/>
                        <a:t>aje</a:t>
                      </a:r>
                    </a:p>
                    <a:p>
                      <a:r>
                        <a:rPr lang="es-ES_tradnl" sz="1600" dirty="0" smtClean="0"/>
                        <a:t>el progr</a:t>
                      </a:r>
                      <a:r>
                        <a:rPr lang="es-ES_tradnl" sz="1600" b="1" dirty="0" smtClean="0"/>
                        <a:t>ama</a:t>
                      </a:r>
                    </a:p>
                    <a:p>
                      <a:r>
                        <a:rPr lang="es-ES_tradnl" sz="1600" dirty="0" smtClean="0"/>
                        <a:t>el probl</a:t>
                      </a:r>
                      <a:r>
                        <a:rPr lang="es-ES_tradnl" sz="1600" b="1" dirty="0" smtClean="0"/>
                        <a:t>ema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los barrio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taxi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menú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paisaje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programa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problema</a:t>
                      </a:r>
                      <a:r>
                        <a:rPr lang="es-ES_tradnl" sz="1600" b="1" dirty="0" smtClean="0"/>
                        <a:t>s</a:t>
                      </a:r>
                      <a:endParaRPr lang="es-ES_tradnl" sz="1600" b="1" dirty="0"/>
                    </a:p>
                  </a:txBody>
                  <a:tcPr/>
                </a:tc>
              </a:tr>
              <a:tr h="613592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femenino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-a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la amig</a:t>
                      </a:r>
                      <a:r>
                        <a:rPr lang="es-ES_tradnl" sz="1600" b="1" dirty="0" smtClean="0"/>
                        <a:t>a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las amiga</a:t>
                      </a:r>
                      <a:r>
                        <a:rPr lang="es-ES_tradnl" sz="1600" b="1" dirty="0" smtClean="0"/>
                        <a:t>s</a:t>
                      </a:r>
                      <a:endParaRPr lang="es-ES_tradnl" sz="1600" b="1" dirty="0"/>
                    </a:p>
                  </a:txBody>
                  <a:tcPr/>
                </a:tc>
              </a:tr>
              <a:tr h="1172401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masculino y</a:t>
                      </a:r>
                    </a:p>
                    <a:p>
                      <a:r>
                        <a:rPr lang="es-ES_tradnl" sz="1600" b="1" dirty="0" smtClean="0"/>
                        <a:t>femenino 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</a:t>
                      </a:r>
                      <a:r>
                        <a:rPr lang="es-ES_tradnl" sz="1600" b="1" dirty="0" smtClean="0"/>
                        <a:t>ista</a:t>
                      </a:r>
                      <a:endParaRPr lang="es-ES_tradnl" sz="1600" b="1" dirty="0" smtClean="0"/>
                    </a:p>
                    <a:p>
                      <a:r>
                        <a:rPr lang="es-ES_tradnl" sz="1600" b="1" dirty="0" smtClean="0"/>
                        <a:t>-ante</a:t>
                      </a:r>
                    </a:p>
                    <a:p>
                      <a:r>
                        <a:rPr lang="es-ES_tradnl" sz="1600" b="1" dirty="0" smtClean="0"/>
                        <a:t>-e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el /la tur</a:t>
                      </a:r>
                      <a:r>
                        <a:rPr lang="es-ES_tradnl" sz="1600" b="1" dirty="0" smtClean="0"/>
                        <a:t>ista</a:t>
                      </a:r>
                      <a:r>
                        <a:rPr lang="es-ES_tradnl" sz="1600" dirty="0" smtClean="0"/>
                        <a:t> </a:t>
                      </a:r>
                    </a:p>
                    <a:p>
                      <a:r>
                        <a:rPr lang="es-ES_tradnl" sz="1600" dirty="0" smtClean="0"/>
                        <a:t>el /la estudi</a:t>
                      </a:r>
                      <a:r>
                        <a:rPr lang="es-ES_tradnl" sz="1600" b="1" dirty="0" smtClean="0"/>
                        <a:t>ante</a:t>
                      </a:r>
                      <a:r>
                        <a:rPr lang="es-ES_tradnl" sz="1600" dirty="0" smtClean="0"/>
                        <a:t> </a:t>
                      </a:r>
                    </a:p>
                    <a:p>
                      <a:r>
                        <a:rPr lang="es-ES_tradnl" sz="1600" dirty="0" smtClean="0"/>
                        <a:t>el semestr</a:t>
                      </a:r>
                      <a:r>
                        <a:rPr lang="es-ES_tradnl" sz="1600" b="1" dirty="0" smtClean="0"/>
                        <a:t>e</a:t>
                      </a:r>
                    </a:p>
                    <a:p>
                      <a:r>
                        <a:rPr lang="es-ES_tradnl" sz="1600" dirty="0" smtClean="0"/>
                        <a:t>la tard</a:t>
                      </a:r>
                      <a:r>
                        <a:rPr lang="es-ES_tradnl" sz="1600" b="1" dirty="0" smtClean="0"/>
                        <a:t>e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los /las turista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/las estudiante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los semestre</a:t>
                      </a:r>
                      <a:r>
                        <a:rPr lang="es-ES_tradnl" sz="1600" b="1" dirty="0" smtClean="0"/>
                        <a:t>s</a:t>
                      </a:r>
                    </a:p>
                    <a:p>
                      <a:r>
                        <a:rPr lang="es-ES_tradnl" sz="1600" dirty="0" smtClean="0"/>
                        <a:t>las tarde</a:t>
                      </a:r>
                      <a:r>
                        <a:rPr lang="es-ES_tradnl" sz="1600" b="1" dirty="0" smtClean="0"/>
                        <a:t>s</a:t>
                      </a:r>
                      <a:endParaRPr lang="es-ES_tradnl" sz="16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683568" y="6093296"/>
            <a:ext cx="6164262" cy="469900"/>
            <a:chOff x="293" y="3302"/>
            <a:chExt cx="3883" cy="296"/>
          </a:xfrm>
        </p:grpSpPr>
        <p:pic>
          <p:nvPicPr>
            <p:cNvPr id="7" name="Picture 11" descr="bolo inf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3" y="3302"/>
              <a:ext cx="322" cy="280"/>
            </a:xfrm>
            <a:prstGeom prst="rect">
              <a:avLst/>
            </a:prstGeom>
            <a:noFill/>
          </p:spPr>
        </p:pic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523" y="3365"/>
              <a:ext cx="365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dirty="0" smtClean="0"/>
                <a:t>Hay algunas excepciones : </a:t>
              </a:r>
              <a:r>
                <a:rPr lang="es-ES_tradnl" b="1" dirty="0" smtClean="0"/>
                <a:t>la moto, la mano, el mapa...</a:t>
              </a:r>
              <a:endParaRPr lang="es-ES_tradnl" sz="1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cs typeface="Arial" pitchFamily="34" charset="0"/>
              </a:rPr>
              <a:t>SUSTANTIVOS II</a:t>
            </a:r>
            <a:r>
              <a:rPr lang="it-IT" dirty="0" smtClean="0"/>
              <a:t/>
            </a:r>
            <a:br>
              <a:rPr lang="it-IT" dirty="0" smtClean="0"/>
            </a:br>
            <a:endParaRPr lang="es-ES_tradn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097360"/>
            <a:ext cx="8219256" cy="5760640"/>
          </a:xfrm>
        </p:spPr>
        <p:txBody>
          <a:bodyPr>
            <a:normAutofit fontScale="92500" lnSpcReduction="10000"/>
          </a:bodyPr>
          <a:lstStyle/>
          <a:p>
            <a:r>
              <a:rPr lang="it-IT" sz="1800" dirty="0" err="1" smtClean="0">
                <a:cs typeface="Arial" pitchFamily="34" charset="0"/>
              </a:rPr>
              <a:t>Acabados</a:t>
            </a:r>
            <a:r>
              <a:rPr lang="it-IT" sz="1800" dirty="0" smtClean="0">
                <a:cs typeface="Arial" pitchFamily="34" charset="0"/>
              </a:rPr>
              <a:t> en consonante: género y </a:t>
            </a:r>
            <a:r>
              <a:rPr lang="it-IT" sz="1800" dirty="0" err="1" smtClean="0">
                <a:cs typeface="Arial" pitchFamily="34" charset="0"/>
              </a:rPr>
              <a:t>número</a:t>
            </a:r>
            <a:endParaRPr lang="it-IT" sz="1800" dirty="0" smtClean="0">
              <a:cs typeface="Arial" pitchFamily="34" charset="0"/>
            </a:endParaRP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sz="1700" dirty="0" smtClean="0"/>
          </a:p>
          <a:p>
            <a:endParaRPr lang="es-ES_tradnl" sz="1700" dirty="0" smtClean="0"/>
          </a:p>
          <a:p>
            <a:endParaRPr lang="es-ES_tradnl" sz="1700" dirty="0" smtClean="0"/>
          </a:p>
          <a:p>
            <a:r>
              <a:rPr lang="es-ES_tradnl" sz="1700" dirty="0" smtClean="0"/>
              <a:t>Los sustantivos femeninos que empiezan por una </a:t>
            </a:r>
            <a:r>
              <a:rPr lang="es-ES_tradnl" sz="1700" b="1" dirty="0" smtClean="0"/>
              <a:t>–a</a:t>
            </a:r>
            <a:r>
              <a:rPr lang="es-ES_tradnl" sz="1700" dirty="0" smtClean="0"/>
              <a:t> o –</a:t>
            </a:r>
            <a:r>
              <a:rPr lang="es-ES_tradnl" sz="1700" b="1" dirty="0" smtClean="0"/>
              <a:t>ha</a:t>
            </a:r>
            <a:r>
              <a:rPr lang="es-ES_tradnl" sz="1700" dirty="0" smtClean="0"/>
              <a:t> tónica llevan en singular el artículo </a:t>
            </a:r>
            <a:r>
              <a:rPr lang="es-ES_tradnl" sz="1700" b="1" dirty="0" smtClean="0"/>
              <a:t>el</a:t>
            </a:r>
            <a:r>
              <a:rPr lang="es-ES_tradnl" sz="1700" dirty="0" smtClean="0"/>
              <a:t> por motivos fonéticos</a:t>
            </a:r>
            <a:r>
              <a:rPr lang="es-ES_tradnl" sz="1700" b="1" dirty="0" smtClean="0"/>
              <a:t>: el</a:t>
            </a:r>
            <a:r>
              <a:rPr lang="es-ES_tradnl" sz="1700" dirty="0" smtClean="0"/>
              <a:t> agua, </a:t>
            </a:r>
            <a:r>
              <a:rPr lang="es-ES_tradnl" sz="1700" b="1" dirty="0" smtClean="0"/>
              <a:t>el </a:t>
            </a:r>
            <a:r>
              <a:rPr lang="es-ES_tradnl" sz="1700" dirty="0" smtClean="0"/>
              <a:t>hambre, </a:t>
            </a:r>
            <a:r>
              <a:rPr lang="es-ES_tradnl" sz="1700" b="1" dirty="0" smtClean="0"/>
              <a:t>el</a:t>
            </a:r>
            <a:r>
              <a:rPr lang="es-ES_tradnl" sz="1700" dirty="0" smtClean="0"/>
              <a:t> águila. Sin embargo, los adjetivos y las formas de plural no cambian: el agua limpi</a:t>
            </a:r>
            <a:r>
              <a:rPr lang="es-ES_tradnl" sz="1700" b="1" dirty="0" smtClean="0"/>
              <a:t>a</a:t>
            </a:r>
            <a:r>
              <a:rPr lang="es-ES_tradnl" sz="1700" dirty="0" smtClean="0"/>
              <a:t>, much</a:t>
            </a:r>
            <a:r>
              <a:rPr lang="es-ES_tradnl" sz="1700" b="1" dirty="0" smtClean="0"/>
              <a:t>a</a:t>
            </a:r>
            <a:r>
              <a:rPr lang="es-ES_tradnl" sz="1700" dirty="0" smtClean="0"/>
              <a:t> hambre, </a:t>
            </a:r>
            <a:r>
              <a:rPr lang="es-ES_tradnl" sz="1700" b="1" dirty="0" smtClean="0"/>
              <a:t>la</a:t>
            </a:r>
            <a:r>
              <a:rPr lang="es-ES_tradnl" sz="1700" dirty="0" smtClean="0"/>
              <a:t>s águilas reales. 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403648" y="1412776"/>
          <a:ext cx="7416824" cy="4092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/>
                <a:gridCol w="1296144"/>
                <a:gridCol w="2160240"/>
                <a:gridCol w="2664296"/>
              </a:tblGrid>
              <a:tr h="64807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terminación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singular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plural</a:t>
                      </a:r>
                      <a:endParaRPr lang="es-ES_tradnl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masculino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-or</a:t>
                      </a:r>
                    </a:p>
                    <a:p>
                      <a:r>
                        <a:rPr lang="es-ES_tradnl" sz="1600" b="1" dirty="0" smtClean="0"/>
                        <a:t>-ón</a:t>
                      </a:r>
                    </a:p>
                    <a:p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El col</a:t>
                      </a:r>
                      <a:r>
                        <a:rPr lang="es-ES_tradnl" sz="1600" b="1" dirty="0" smtClean="0"/>
                        <a:t>or</a:t>
                      </a:r>
                    </a:p>
                    <a:p>
                      <a:r>
                        <a:rPr lang="es-ES_tradnl" sz="1600" dirty="0" smtClean="0"/>
                        <a:t>El coraz</a:t>
                      </a:r>
                      <a:r>
                        <a:rPr lang="es-ES_tradnl" sz="1600" b="1" dirty="0" smtClean="0"/>
                        <a:t>ón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los color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los corazon</a:t>
                      </a:r>
                      <a:r>
                        <a:rPr lang="es-ES_tradnl" sz="1600" b="1" dirty="0" smtClean="0"/>
                        <a:t>es</a:t>
                      </a:r>
                      <a:endParaRPr lang="es-ES_tradnl" sz="16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femenino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-ción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600" b="1" dirty="0" smtClean="0"/>
                        <a:t>sión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600" b="1" dirty="0" smtClean="0"/>
                        <a:t>dad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600" b="1" dirty="0" smtClean="0"/>
                        <a:t>tad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600" b="1" dirty="0" smtClean="0"/>
                        <a:t>sis</a:t>
                      </a:r>
                    </a:p>
                    <a:p>
                      <a:pPr>
                        <a:buFontTx/>
                        <a:buChar char="-"/>
                      </a:pP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la informa</a:t>
                      </a:r>
                      <a:r>
                        <a:rPr lang="es-ES_tradnl" sz="1600" b="1" dirty="0" smtClean="0"/>
                        <a:t>ción</a:t>
                      </a:r>
                    </a:p>
                    <a:p>
                      <a:r>
                        <a:rPr lang="es-ES_tradnl" sz="1600" dirty="0" smtClean="0"/>
                        <a:t>la excur</a:t>
                      </a:r>
                      <a:r>
                        <a:rPr lang="es-ES_tradnl" sz="1600" b="1" dirty="0" smtClean="0"/>
                        <a:t>sión</a:t>
                      </a:r>
                    </a:p>
                    <a:p>
                      <a:r>
                        <a:rPr lang="es-ES_tradnl" sz="1600" dirty="0" smtClean="0"/>
                        <a:t>la ciu</a:t>
                      </a:r>
                      <a:r>
                        <a:rPr lang="es-ES_tradnl" sz="1600" b="1" dirty="0" smtClean="0"/>
                        <a:t>dad</a:t>
                      </a:r>
                    </a:p>
                    <a:p>
                      <a:r>
                        <a:rPr lang="es-ES_tradnl" sz="1600" dirty="0" smtClean="0"/>
                        <a:t>la facul</a:t>
                      </a:r>
                      <a:r>
                        <a:rPr lang="es-ES_tradnl" sz="1600" b="1" dirty="0" smtClean="0"/>
                        <a:t>tad</a:t>
                      </a:r>
                    </a:p>
                    <a:p>
                      <a:r>
                        <a:rPr lang="es-ES_tradnl" sz="1600" dirty="0" smtClean="0"/>
                        <a:t>la cri</a:t>
                      </a:r>
                      <a:r>
                        <a:rPr lang="es-ES_tradnl" sz="1600" b="1" dirty="0" smtClean="0"/>
                        <a:t>sis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las informacion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las excursion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las ciudad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las facultad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las cri</a:t>
                      </a:r>
                      <a:r>
                        <a:rPr lang="es-ES_tradnl" sz="1600" b="1" dirty="0" smtClean="0"/>
                        <a:t>sis</a:t>
                      </a:r>
                      <a:endParaRPr lang="es-ES_tradnl" sz="16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masculino y</a:t>
                      </a:r>
                    </a:p>
                    <a:p>
                      <a:r>
                        <a:rPr lang="es-ES_tradnl" sz="1600" b="1" dirty="0" smtClean="0"/>
                        <a:t>femenino 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b="1" dirty="0" smtClean="0"/>
                        <a:t>-l</a:t>
                      </a:r>
                    </a:p>
                    <a:p>
                      <a:r>
                        <a:rPr lang="es-ES_tradnl" sz="1600" b="1" dirty="0" smtClean="0"/>
                        <a:t>-n</a:t>
                      </a:r>
                    </a:p>
                    <a:p>
                      <a:r>
                        <a:rPr lang="es-ES_tradnl" sz="1600" b="1" dirty="0" smtClean="0"/>
                        <a:t>-z</a:t>
                      </a:r>
                    </a:p>
                    <a:p>
                      <a:r>
                        <a:rPr lang="es-ES_tradnl" sz="1600" b="1" dirty="0" smtClean="0"/>
                        <a:t>-s</a:t>
                      </a:r>
                      <a:endParaRPr lang="es-ES_trad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el móvil          la capital</a:t>
                      </a:r>
                    </a:p>
                    <a:p>
                      <a:r>
                        <a:rPr lang="es-ES_tradnl" sz="1600" dirty="0" smtClean="0"/>
                        <a:t>el examen      la imagen</a:t>
                      </a:r>
                    </a:p>
                    <a:p>
                      <a:r>
                        <a:rPr lang="es-ES_tradnl" sz="1600" dirty="0" smtClean="0"/>
                        <a:t>el andaluz      la vez</a:t>
                      </a:r>
                    </a:p>
                    <a:p>
                      <a:r>
                        <a:rPr lang="es-ES_tradnl" sz="1600" dirty="0" smtClean="0"/>
                        <a:t>el autobús     la tos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600" dirty="0" smtClean="0"/>
                        <a:t>los móvil</a:t>
                      </a:r>
                      <a:r>
                        <a:rPr lang="es-ES_tradnl" sz="1600" b="1" dirty="0" smtClean="0"/>
                        <a:t>es</a:t>
                      </a:r>
                      <a:r>
                        <a:rPr lang="es-ES_tradnl" sz="1600" dirty="0" smtClean="0"/>
                        <a:t>         las capital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los exámen</a:t>
                      </a:r>
                      <a:r>
                        <a:rPr lang="es-ES_tradnl" sz="1600" b="1" dirty="0" smtClean="0"/>
                        <a:t>es  </a:t>
                      </a:r>
                      <a:r>
                        <a:rPr lang="es-ES_tradnl" sz="1600" dirty="0" smtClean="0"/>
                        <a:t>   las imágen</a:t>
                      </a:r>
                      <a:r>
                        <a:rPr lang="es-ES_tradnl" sz="1600" b="1" dirty="0" smtClean="0"/>
                        <a:t>es</a:t>
                      </a:r>
                    </a:p>
                    <a:p>
                      <a:r>
                        <a:rPr lang="es-ES_tradnl" sz="1600" dirty="0" smtClean="0"/>
                        <a:t>los andalu</a:t>
                      </a:r>
                      <a:r>
                        <a:rPr lang="es-ES_tradnl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ces</a:t>
                      </a:r>
                      <a:r>
                        <a:rPr lang="es-ES_tradnl" sz="1600" dirty="0" smtClean="0"/>
                        <a:t>     las ve</a:t>
                      </a:r>
                      <a:r>
                        <a:rPr lang="es-ES_tradnl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ces</a:t>
                      </a:r>
                    </a:p>
                    <a:p>
                      <a:r>
                        <a:rPr lang="es-ES_tradnl" sz="1600" dirty="0" smtClean="0"/>
                        <a:t>los autobus</a:t>
                      </a:r>
                      <a:r>
                        <a:rPr lang="es-ES_tradnl" sz="1600" b="1" dirty="0" smtClean="0"/>
                        <a:t>es </a:t>
                      </a:r>
                      <a:r>
                        <a:rPr lang="es-ES_tradnl" sz="1600" dirty="0" smtClean="0"/>
                        <a:t>   las tos</a:t>
                      </a:r>
                      <a:r>
                        <a:rPr lang="es-ES_tradnl" sz="1600" b="1" dirty="0" smtClean="0"/>
                        <a:t>es</a:t>
                      </a:r>
                      <a:endParaRPr lang="es-ES_tradnl" sz="16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67544" y="5733256"/>
            <a:ext cx="6164262" cy="444500"/>
            <a:chOff x="293" y="3302"/>
            <a:chExt cx="3883" cy="280"/>
          </a:xfrm>
        </p:grpSpPr>
        <p:pic>
          <p:nvPicPr>
            <p:cNvPr id="6" name="Picture 11" descr="bolo inf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3" y="3302"/>
              <a:ext cx="322" cy="280"/>
            </a:xfrm>
            <a:prstGeom prst="rect">
              <a:avLst/>
            </a:prstGeom>
            <a:noFill/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523" y="3365"/>
              <a:ext cx="36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_tradnl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4684713" y="2049463"/>
            <a:ext cx="668337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_tradnl" sz="1400"/>
              <a:t>seri</a:t>
            </a:r>
            <a:r>
              <a:rPr lang="es-ES_tradnl" sz="1400" b="1"/>
              <a:t>as</a:t>
            </a:r>
            <a:endParaRPr lang="es-ES_tradnl" sz="1400"/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4673600" y="3048000"/>
            <a:ext cx="1201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/>
              <a:t>trabajad</a:t>
            </a:r>
            <a:r>
              <a:rPr lang="es-ES_tradnl" sz="1400" b="1"/>
              <a:t>oras</a:t>
            </a:r>
            <a:endParaRPr lang="es-ES_tradnl" sz="1400"/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1843088" y="5562600"/>
            <a:ext cx="1093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/>
              <a:t>deport</a:t>
            </a:r>
            <a:r>
              <a:rPr lang="es-ES_tradnl" sz="1400" b="1"/>
              <a:t>istas</a:t>
            </a:r>
            <a:endParaRPr lang="es-ES_tradnl" sz="140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609600" y="1736725"/>
            <a:ext cx="658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activ</a:t>
            </a:r>
            <a:r>
              <a:rPr lang="es-ES_tradnl" sz="1400" b="1"/>
              <a:t>o</a:t>
            </a:r>
            <a:endParaRPr lang="es-ES_tradnl" sz="1400"/>
          </a:p>
        </p:txBody>
      </p:sp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1844675" y="1736725"/>
            <a:ext cx="649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activ</a:t>
            </a:r>
            <a:r>
              <a:rPr lang="es-ES_tradnl" sz="1400" b="1"/>
              <a:t>a</a:t>
            </a:r>
            <a:endParaRPr lang="es-ES_tradnl" sz="140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3213100" y="1736725"/>
            <a:ext cx="757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activ</a:t>
            </a:r>
            <a:r>
              <a:rPr lang="es-ES_tradnl" sz="1400" b="1"/>
              <a:t>os</a:t>
            </a:r>
            <a:endParaRPr lang="es-ES_tradnl" sz="1400"/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4675188" y="1736725"/>
            <a:ext cx="747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activ</a:t>
            </a:r>
            <a:r>
              <a:rPr lang="es-ES_tradnl" sz="1400" b="1"/>
              <a:t>as</a:t>
            </a:r>
            <a:endParaRPr lang="es-ES_tradnl" sz="1400"/>
          </a:p>
        </p:txBody>
      </p:sp>
      <p:sp>
        <p:nvSpPr>
          <p:cNvPr id="79887" name="Rectangle 15"/>
          <p:cNvSpPr>
            <a:spLocks noChangeArrowheads="1"/>
          </p:cNvSpPr>
          <p:nvPr/>
        </p:nvSpPr>
        <p:spPr bwMode="auto">
          <a:xfrm>
            <a:off x="609600" y="2049463"/>
            <a:ext cx="57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seri</a:t>
            </a:r>
            <a:r>
              <a:rPr lang="es-ES_tradnl" sz="1400" b="1"/>
              <a:t>o</a:t>
            </a:r>
            <a:endParaRPr lang="es-ES_tradnl" sz="1400"/>
          </a:p>
        </p:txBody>
      </p:sp>
      <p:sp>
        <p:nvSpPr>
          <p:cNvPr id="79888" name="Rectangle 16"/>
          <p:cNvSpPr>
            <a:spLocks noChangeArrowheads="1"/>
          </p:cNvSpPr>
          <p:nvPr/>
        </p:nvSpPr>
        <p:spPr bwMode="auto">
          <a:xfrm>
            <a:off x="1836738" y="2049463"/>
            <a:ext cx="569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seri</a:t>
            </a:r>
            <a:r>
              <a:rPr lang="es-ES_tradnl" sz="1400" b="1"/>
              <a:t>a</a:t>
            </a:r>
            <a:endParaRPr lang="es-ES_tradnl" sz="1400"/>
          </a:p>
        </p:txBody>
      </p:sp>
      <p:sp>
        <p:nvSpPr>
          <p:cNvPr id="79889" name="Rectangle 17"/>
          <p:cNvSpPr>
            <a:spLocks noChangeArrowheads="1"/>
          </p:cNvSpPr>
          <p:nvPr/>
        </p:nvSpPr>
        <p:spPr bwMode="auto">
          <a:xfrm>
            <a:off x="3213100" y="2049463"/>
            <a:ext cx="677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seri</a:t>
            </a:r>
            <a:r>
              <a:rPr lang="es-ES_tradnl" sz="1400" b="1"/>
              <a:t>os</a:t>
            </a:r>
            <a:endParaRPr lang="es-ES_tradnl" sz="1400"/>
          </a:p>
        </p:txBody>
      </p:sp>
      <p:sp>
        <p:nvSpPr>
          <p:cNvPr id="79891" name="Rectangle 19"/>
          <p:cNvSpPr>
            <a:spLocks noChangeArrowheads="1"/>
          </p:cNvSpPr>
          <p:nvPr/>
        </p:nvSpPr>
        <p:spPr bwMode="auto">
          <a:xfrm>
            <a:off x="609600" y="3048000"/>
            <a:ext cx="1098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trabajad</a:t>
            </a:r>
            <a:r>
              <a:rPr lang="es-ES_tradnl" sz="1400" b="1"/>
              <a:t>or</a:t>
            </a:r>
            <a:r>
              <a:rPr lang="es-ES_tradnl" sz="1400"/>
              <a:t>	</a:t>
            </a:r>
          </a:p>
        </p:txBody>
      </p:sp>
      <p:sp>
        <p:nvSpPr>
          <p:cNvPr id="79892" name="Rectangle 20"/>
          <p:cNvSpPr>
            <a:spLocks noChangeArrowheads="1"/>
          </p:cNvSpPr>
          <p:nvPr/>
        </p:nvSpPr>
        <p:spPr bwMode="auto">
          <a:xfrm>
            <a:off x="1838325" y="3048000"/>
            <a:ext cx="1174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400"/>
              <a:t>trabajad</a:t>
            </a:r>
            <a:r>
              <a:rPr lang="es-ES_tradnl" sz="1400" b="1"/>
              <a:t>ora</a:t>
            </a:r>
            <a:endParaRPr lang="es-ES_tradnl" sz="1400"/>
          </a:p>
        </p:txBody>
      </p:sp>
      <p:sp>
        <p:nvSpPr>
          <p:cNvPr id="79893" name="Rectangle 21"/>
          <p:cNvSpPr>
            <a:spLocks noChangeArrowheads="1"/>
          </p:cNvSpPr>
          <p:nvPr/>
        </p:nvSpPr>
        <p:spPr bwMode="auto">
          <a:xfrm>
            <a:off x="3209925" y="3048000"/>
            <a:ext cx="1201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trabajad</a:t>
            </a:r>
            <a:r>
              <a:rPr lang="es-ES_tradnl" sz="1400" b="1"/>
              <a:t>ores</a:t>
            </a:r>
            <a:endParaRPr lang="es-ES_tradnl" sz="1400"/>
          </a:p>
        </p:txBody>
      </p:sp>
      <p:sp>
        <p:nvSpPr>
          <p:cNvPr id="79896" name="Rectangle 24"/>
          <p:cNvSpPr>
            <a:spLocks noChangeArrowheads="1"/>
          </p:cNvSpPr>
          <p:nvPr/>
        </p:nvSpPr>
        <p:spPr bwMode="auto">
          <a:xfrm>
            <a:off x="609600" y="5265738"/>
            <a:ext cx="925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optim</a:t>
            </a:r>
            <a:r>
              <a:rPr lang="es-ES_tradnl" sz="1400" b="1"/>
              <a:t>ista</a:t>
            </a:r>
            <a:endParaRPr lang="es-ES_tradnl" sz="1400"/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1843088" y="5265738"/>
            <a:ext cx="1023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/>
              <a:t>optim</a:t>
            </a:r>
            <a:r>
              <a:rPr lang="es-ES_tradnl" sz="1400" b="1"/>
              <a:t>istas</a:t>
            </a:r>
            <a:endParaRPr lang="es-ES_tradnl" sz="1400"/>
          </a:p>
        </p:txBody>
      </p:sp>
      <p:sp>
        <p:nvSpPr>
          <p:cNvPr id="79898" name="Rectangle 26"/>
          <p:cNvSpPr>
            <a:spLocks noChangeArrowheads="1"/>
          </p:cNvSpPr>
          <p:nvPr/>
        </p:nvSpPr>
        <p:spPr bwMode="auto">
          <a:xfrm>
            <a:off x="609600" y="5562600"/>
            <a:ext cx="995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deport</a:t>
            </a:r>
            <a:r>
              <a:rPr lang="es-ES_tradnl" sz="1400" b="1"/>
              <a:t>ista</a:t>
            </a:r>
            <a:endParaRPr lang="es-ES_tradnl" sz="1400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276600" y="5029200"/>
            <a:ext cx="5334000" cy="1143000"/>
            <a:chOff x="2064" y="3168"/>
            <a:chExt cx="3360" cy="720"/>
          </a:xfrm>
        </p:grpSpPr>
        <p:sp>
          <p:nvSpPr>
            <p:cNvPr id="79919" name="Rectangle 47"/>
            <p:cNvSpPr>
              <a:spLocks noChangeArrowheads="1"/>
            </p:cNvSpPr>
            <p:nvPr/>
          </p:nvSpPr>
          <p:spPr bwMode="auto">
            <a:xfrm>
              <a:off x="2064" y="3168"/>
              <a:ext cx="3360" cy="720"/>
            </a:xfrm>
            <a:prstGeom prst="rect">
              <a:avLst/>
            </a:prstGeom>
            <a:solidFill>
              <a:srgbClr val="FFE8D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9899" name="Rectangle 27"/>
            <p:cNvSpPr>
              <a:spLocks noChangeArrowheads="1"/>
            </p:cNvSpPr>
            <p:nvPr/>
          </p:nvSpPr>
          <p:spPr bwMode="auto">
            <a:xfrm>
              <a:off x="2093" y="3216"/>
              <a:ext cx="1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/>
                <a:t>-CONSONANTE (-</a:t>
              </a:r>
              <a:r>
                <a:rPr lang="es-ES_tradnl" sz="1400" b="1"/>
                <a:t>l</a:t>
              </a:r>
              <a:r>
                <a:rPr lang="es-ES_tradnl" sz="1400"/>
                <a:t>, -</a:t>
              </a:r>
              <a:r>
                <a:rPr lang="es-ES_tradnl" sz="1400" b="1"/>
                <a:t>z</a:t>
              </a:r>
              <a:r>
                <a:rPr lang="es-ES_tradnl" sz="1400"/>
                <a:t>...)</a:t>
              </a:r>
            </a:p>
          </p:txBody>
        </p:sp>
        <p:sp>
          <p:nvSpPr>
            <p:cNvPr id="79900" name="Rectangle 28"/>
            <p:cNvSpPr>
              <a:spLocks noChangeArrowheads="1"/>
            </p:cNvSpPr>
            <p:nvPr/>
          </p:nvSpPr>
          <p:spPr bwMode="auto">
            <a:xfrm>
              <a:off x="3533" y="3216"/>
              <a:ext cx="18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/>
                <a:t>-CONSONANTE + </a:t>
              </a:r>
              <a:r>
                <a:rPr lang="es-ES_tradnl" sz="1400" b="1"/>
                <a:t>es</a:t>
              </a:r>
              <a:r>
                <a:rPr lang="es-ES_tradnl" sz="1400"/>
                <a:t> (-</a:t>
              </a:r>
              <a:r>
                <a:rPr lang="es-ES_tradnl" sz="1400" b="1"/>
                <a:t>les</a:t>
              </a:r>
              <a:r>
                <a:rPr lang="es-ES_tradnl" sz="1400"/>
                <a:t>, -</a:t>
              </a:r>
              <a:r>
                <a:rPr lang="es-ES_tradnl" sz="1400" b="1"/>
                <a:t>ces</a:t>
              </a:r>
              <a:r>
                <a:rPr lang="es-ES_tradnl" sz="1400"/>
                <a:t>...)</a:t>
              </a:r>
            </a:p>
          </p:txBody>
        </p:sp>
      </p:grpSp>
      <p:sp>
        <p:nvSpPr>
          <p:cNvPr id="79901" name="Rectangle 29"/>
          <p:cNvSpPr>
            <a:spLocks noChangeArrowheads="1"/>
          </p:cNvSpPr>
          <p:nvPr/>
        </p:nvSpPr>
        <p:spPr bwMode="auto">
          <a:xfrm>
            <a:off x="4160838" y="5486400"/>
            <a:ext cx="509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fáci</a:t>
            </a:r>
            <a:r>
              <a:rPr lang="es-ES_tradnl" sz="1400" b="1"/>
              <a:t>l</a:t>
            </a:r>
            <a:endParaRPr lang="es-ES_tradnl" sz="1400"/>
          </a:p>
        </p:txBody>
      </p:sp>
      <p:sp>
        <p:nvSpPr>
          <p:cNvPr id="79902" name="Rectangle 30"/>
          <p:cNvSpPr>
            <a:spLocks noChangeArrowheads="1"/>
          </p:cNvSpPr>
          <p:nvPr/>
        </p:nvSpPr>
        <p:spPr bwMode="auto">
          <a:xfrm>
            <a:off x="6675438" y="5486400"/>
            <a:ext cx="70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fáci</a:t>
            </a:r>
            <a:r>
              <a:rPr lang="es-ES_tradnl" sz="1400" b="1"/>
              <a:t>les</a:t>
            </a:r>
            <a:endParaRPr lang="es-ES_tradnl" sz="1400"/>
          </a:p>
        </p:txBody>
      </p:sp>
      <p:sp>
        <p:nvSpPr>
          <p:cNvPr id="79903" name="Rectangle 31"/>
          <p:cNvSpPr>
            <a:spLocks noChangeArrowheads="1"/>
          </p:cNvSpPr>
          <p:nvPr/>
        </p:nvSpPr>
        <p:spPr bwMode="auto">
          <a:xfrm>
            <a:off x="4160838" y="5803900"/>
            <a:ext cx="500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feli</a:t>
            </a:r>
            <a:r>
              <a:rPr lang="es-ES_tradnl" sz="1400" b="1"/>
              <a:t>z</a:t>
            </a:r>
            <a:endParaRPr lang="es-ES_tradnl" sz="1400"/>
          </a:p>
        </p:txBody>
      </p:sp>
      <p:sp>
        <p:nvSpPr>
          <p:cNvPr id="79904" name="Rectangle 32"/>
          <p:cNvSpPr>
            <a:spLocks noChangeArrowheads="1"/>
          </p:cNvSpPr>
          <p:nvPr/>
        </p:nvSpPr>
        <p:spPr bwMode="auto">
          <a:xfrm>
            <a:off x="6675438" y="5807075"/>
            <a:ext cx="70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feli</a:t>
            </a:r>
            <a:r>
              <a:rPr lang="es-ES_tradnl" sz="1400" b="1"/>
              <a:t>ces</a:t>
            </a:r>
            <a:endParaRPr lang="es-ES_tradnl" sz="1400"/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609600" y="3902075"/>
            <a:ext cx="677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alegr</a:t>
            </a:r>
            <a:r>
              <a:rPr lang="es-ES_tradnl" sz="1400" b="1"/>
              <a:t>e</a:t>
            </a:r>
            <a:endParaRPr lang="es-ES_tradnl" sz="1400"/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1849438" y="3902075"/>
            <a:ext cx="777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alegr</a:t>
            </a:r>
            <a:r>
              <a:rPr lang="es-ES_tradnl" sz="1400" b="1"/>
              <a:t>es</a:t>
            </a:r>
            <a:endParaRPr lang="es-ES_tradnl" sz="1400"/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609600" y="4222750"/>
            <a:ext cx="995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inteligent</a:t>
            </a:r>
            <a:r>
              <a:rPr lang="es-ES_tradnl" sz="1400" b="1"/>
              <a:t>e</a:t>
            </a:r>
            <a:endParaRPr lang="es-ES_tradnl" sz="1400"/>
          </a:p>
        </p:txBody>
      </p:sp>
      <p:sp>
        <p:nvSpPr>
          <p:cNvPr id="79909" name="Rectangle 37"/>
          <p:cNvSpPr>
            <a:spLocks noChangeArrowheads="1"/>
          </p:cNvSpPr>
          <p:nvPr/>
        </p:nvSpPr>
        <p:spPr bwMode="auto">
          <a:xfrm>
            <a:off x="1838325" y="4222750"/>
            <a:ext cx="1093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/>
              <a:t>inteligent</a:t>
            </a:r>
            <a:r>
              <a:rPr lang="es-ES_tradnl" sz="1400" b="1"/>
              <a:t>es</a:t>
            </a:r>
            <a:endParaRPr lang="es-ES_tradnl" sz="1400"/>
          </a:p>
        </p:txBody>
      </p: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609600" y="2743200"/>
            <a:ext cx="4697413" cy="304800"/>
            <a:chOff x="384" y="1728"/>
            <a:chExt cx="2959" cy="192"/>
          </a:xfrm>
        </p:grpSpPr>
        <p:sp>
          <p:nvSpPr>
            <p:cNvPr id="79890" name="Rectangle 18"/>
            <p:cNvSpPr>
              <a:spLocks noChangeArrowheads="1"/>
            </p:cNvSpPr>
            <p:nvPr/>
          </p:nvSpPr>
          <p:spPr bwMode="auto">
            <a:xfrm>
              <a:off x="2953" y="1728"/>
              <a:ext cx="3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8000"/>
                  </a:solidFill>
                </a:rPr>
                <a:t>-</a:t>
              </a:r>
              <a:r>
                <a:rPr lang="es-ES_tradnl" sz="1400" b="1">
                  <a:solidFill>
                    <a:srgbClr val="008000"/>
                  </a:solidFill>
                </a:rPr>
                <a:t>oras</a:t>
              </a:r>
              <a:endParaRPr lang="es-ES_tradnl" sz="1400">
                <a:solidFill>
                  <a:srgbClr val="008000"/>
                </a:solidFill>
              </a:endParaRPr>
            </a:p>
          </p:txBody>
        </p:sp>
        <p:sp>
          <p:nvSpPr>
            <p:cNvPr id="79910" name="Rectangle 38"/>
            <p:cNvSpPr>
              <a:spLocks noChangeArrowheads="1"/>
            </p:cNvSpPr>
            <p:nvPr/>
          </p:nvSpPr>
          <p:spPr bwMode="auto">
            <a:xfrm>
              <a:off x="384" y="1728"/>
              <a:ext cx="2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8000"/>
                  </a:solidFill>
                </a:rPr>
                <a:t>-</a:t>
              </a:r>
              <a:r>
                <a:rPr lang="es-ES_tradnl" sz="1400" b="1">
                  <a:solidFill>
                    <a:srgbClr val="008000"/>
                  </a:solidFill>
                </a:rPr>
                <a:t>or</a:t>
              </a:r>
              <a:endParaRPr lang="es-ES_tradnl" sz="1400">
                <a:solidFill>
                  <a:srgbClr val="008000"/>
                </a:solidFill>
              </a:endParaRPr>
            </a:p>
          </p:txBody>
        </p:sp>
        <p:sp>
          <p:nvSpPr>
            <p:cNvPr id="79911" name="Rectangle 39"/>
            <p:cNvSpPr>
              <a:spLocks noChangeArrowheads="1"/>
            </p:cNvSpPr>
            <p:nvPr/>
          </p:nvSpPr>
          <p:spPr bwMode="auto">
            <a:xfrm>
              <a:off x="1174" y="1728"/>
              <a:ext cx="3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8000"/>
                  </a:solidFill>
                </a:rPr>
                <a:t>-</a:t>
              </a:r>
              <a:r>
                <a:rPr lang="es-ES_tradnl" sz="1400" b="1">
                  <a:solidFill>
                    <a:srgbClr val="008000"/>
                  </a:solidFill>
                </a:rPr>
                <a:t>ora</a:t>
              </a:r>
              <a:endParaRPr lang="es-ES_tradnl" sz="1400">
                <a:solidFill>
                  <a:srgbClr val="008000"/>
                </a:solidFill>
              </a:endParaRPr>
            </a:p>
          </p:txBody>
        </p:sp>
        <p:sp>
          <p:nvSpPr>
            <p:cNvPr id="79912" name="Rectangle 40"/>
            <p:cNvSpPr>
              <a:spLocks noChangeArrowheads="1"/>
            </p:cNvSpPr>
            <p:nvPr/>
          </p:nvSpPr>
          <p:spPr bwMode="auto">
            <a:xfrm>
              <a:off x="2026" y="1728"/>
              <a:ext cx="3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8000"/>
                  </a:solidFill>
                </a:rPr>
                <a:t>-</a:t>
              </a:r>
              <a:r>
                <a:rPr lang="es-ES_tradnl" sz="1400" b="1">
                  <a:solidFill>
                    <a:srgbClr val="008000"/>
                  </a:solidFill>
                </a:rPr>
                <a:t>ores</a:t>
              </a:r>
              <a:endParaRPr lang="es-ES_tradnl" sz="1400">
                <a:solidFill>
                  <a:srgbClr val="008000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609600" y="1423988"/>
            <a:ext cx="4532313" cy="312737"/>
            <a:chOff x="384" y="897"/>
            <a:chExt cx="2855" cy="197"/>
          </a:xfrm>
        </p:grpSpPr>
        <p:sp>
          <p:nvSpPr>
            <p:cNvPr id="79878" name="Rectangle 6"/>
            <p:cNvSpPr>
              <a:spLocks noChangeArrowheads="1"/>
            </p:cNvSpPr>
            <p:nvPr/>
          </p:nvSpPr>
          <p:spPr bwMode="auto">
            <a:xfrm>
              <a:off x="2961" y="897"/>
              <a:ext cx="2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00FF"/>
                  </a:solidFill>
                </a:rPr>
                <a:t>-</a:t>
              </a:r>
              <a:r>
                <a:rPr lang="es-ES_tradnl" sz="1400" b="1">
                  <a:solidFill>
                    <a:srgbClr val="0000FF"/>
                  </a:solidFill>
                </a:rPr>
                <a:t>as</a:t>
              </a:r>
              <a:endParaRPr lang="es-ES_tradnl" sz="1400">
                <a:solidFill>
                  <a:srgbClr val="0000FF"/>
                </a:solidFill>
              </a:endParaRPr>
            </a:p>
          </p:txBody>
        </p:sp>
        <p:sp>
          <p:nvSpPr>
            <p:cNvPr id="79913" name="Rectangle 41"/>
            <p:cNvSpPr>
              <a:spLocks noChangeArrowheads="1"/>
            </p:cNvSpPr>
            <p:nvPr/>
          </p:nvSpPr>
          <p:spPr bwMode="auto">
            <a:xfrm>
              <a:off x="384" y="902"/>
              <a:ext cx="2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dirty="0">
                  <a:solidFill>
                    <a:srgbClr val="0000FF"/>
                  </a:solidFill>
                </a:rPr>
                <a:t>-</a:t>
              </a:r>
              <a:r>
                <a:rPr lang="es-ES_tradnl" sz="1400" b="1" dirty="0">
                  <a:solidFill>
                    <a:srgbClr val="0000FF"/>
                  </a:solidFill>
                </a:rPr>
                <a:t>o</a:t>
              </a:r>
              <a:endParaRPr lang="es-ES_tradnl" sz="1400" dirty="0">
                <a:solidFill>
                  <a:srgbClr val="0000FF"/>
                </a:solidFill>
              </a:endParaRPr>
            </a:p>
          </p:txBody>
        </p:sp>
        <p:sp>
          <p:nvSpPr>
            <p:cNvPr id="79914" name="Rectangle 42"/>
            <p:cNvSpPr>
              <a:spLocks noChangeArrowheads="1"/>
            </p:cNvSpPr>
            <p:nvPr/>
          </p:nvSpPr>
          <p:spPr bwMode="auto">
            <a:xfrm>
              <a:off x="1173" y="897"/>
              <a:ext cx="2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00FF"/>
                  </a:solidFill>
                </a:rPr>
                <a:t>-</a:t>
              </a:r>
              <a:r>
                <a:rPr lang="es-ES_tradnl" sz="1400" b="1">
                  <a:solidFill>
                    <a:srgbClr val="0000FF"/>
                  </a:solidFill>
                </a:rPr>
                <a:t>a</a:t>
              </a:r>
              <a:endParaRPr lang="es-ES_tradnl" sz="1400">
                <a:solidFill>
                  <a:srgbClr val="0000FF"/>
                </a:solidFill>
              </a:endParaRPr>
            </a:p>
          </p:txBody>
        </p:sp>
        <p:sp>
          <p:nvSpPr>
            <p:cNvPr id="79915" name="Rectangle 43"/>
            <p:cNvSpPr>
              <a:spLocks noChangeArrowheads="1"/>
            </p:cNvSpPr>
            <p:nvPr/>
          </p:nvSpPr>
          <p:spPr bwMode="auto">
            <a:xfrm>
              <a:off x="2035" y="89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0000FF"/>
                  </a:solidFill>
                </a:rPr>
                <a:t>-</a:t>
              </a:r>
              <a:r>
                <a:rPr lang="es-ES_tradnl" sz="1400" b="1">
                  <a:solidFill>
                    <a:srgbClr val="0000FF"/>
                  </a:solidFill>
                </a:rPr>
                <a:t>os</a:t>
              </a:r>
              <a:endParaRPr lang="es-ES_tradnl" sz="1400">
                <a:solidFill>
                  <a:srgbClr val="0000FF"/>
                </a:solidFill>
              </a:endParaRPr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09600" y="3597275"/>
            <a:ext cx="1695450" cy="304800"/>
            <a:chOff x="384" y="2266"/>
            <a:chExt cx="1068" cy="192"/>
          </a:xfrm>
        </p:grpSpPr>
        <p:sp>
          <p:nvSpPr>
            <p:cNvPr id="79894" name="Rectangle 22"/>
            <p:cNvSpPr>
              <a:spLocks noChangeArrowheads="1"/>
            </p:cNvSpPr>
            <p:nvPr/>
          </p:nvSpPr>
          <p:spPr bwMode="auto">
            <a:xfrm>
              <a:off x="1174" y="2266"/>
              <a:ext cx="2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800080"/>
                  </a:solidFill>
                </a:rPr>
                <a:t>-</a:t>
              </a:r>
              <a:r>
                <a:rPr lang="es-ES_tradnl" sz="1400" b="1">
                  <a:solidFill>
                    <a:srgbClr val="800080"/>
                  </a:solidFill>
                </a:rPr>
                <a:t>es</a:t>
              </a:r>
              <a:endParaRPr lang="es-ES_tradnl" sz="1400">
                <a:solidFill>
                  <a:srgbClr val="800080"/>
                </a:solidFill>
              </a:endParaRPr>
            </a:p>
          </p:txBody>
        </p:sp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384" y="2266"/>
              <a:ext cx="2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800080"/>
                  </a:solidFill>
                </a:rPr>
                <a:t>-</a:t>
              </a:r>
              <a:r>
                <a:rPr lang="es-ES_tradnl" sz="1400" b="1">
                  <a:solidFill>
                    <a:srgbClr val="800080"/>
                  </a:solidFill>
                </a:rPr>
                <a:t>e</a:t>
              </a:r>
              <a:endParaRPr lang="es-ES_tradnl" sz="1400">
                <a:solidFill>
                  <a:srgbClr val="800080"/>
                </a:solidFill>
              </a:endParaRP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609600" y="4960938"/>
            <a:ext cx="1885950" cy="304800"/>
            <a:chOff x="384" y="3125"/>
            <a:chExt cx="1188" cy="192"/>
          </a:xfrm>
        </p:grpSpPr>
        <p:sp>
          <p:nvSpPr>
            <p:cNvPr id="79895" name="Rectangle 23"/>
            <p:cNvSpPr>
              <a:spLocks noChangeArrowheads="1"/>
            </p:cNvSpPr>
            <p:nvPr/>
          </p:nvSpPr>
          <p:spPr bwMode="auto">
            <a:xfrm>
              <a:off x="1163" y="3125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s-ES_tradnl" sz="1400">
                  <a:solidFill>
                    <a:srgbClr val="613A00"/>
                  </a:solidFill>
                </a:rPr>
                <a:t>-</a:t>
              </a:r>
              <a:r>
                <a:rPr lang="es-ES_tradnl" sz="1400" b="1">
                  <a:solidFill>
                    <a:srgbClr val="613A00"/>
                  </a:solidFill>
                </a:rPr>
                <a:t>istas</a:t>
              </a:r>
              <a:endParaRPr lang="es-ES_tradnl" sz="1400">
                <a:solidFill>
                  <a:srgbClr val="613A00"/>
                </a:solidFill>
              </a:endParaRPr>
            </a:p>
          </p:txBody>
        </p:sp>
        <p:sp>
          <p:nvSpPr>
            <p:cNvPr id="79917" name="Rectangle 45"/>
            <p:cNvSpPr>
              <a:spLocks noChangeArrowheads="1"/>
            </p:cNvSpPr>
            <p:nvPr/>
          </p:nvSpPr>
          <p:spPr bwMode="auto">
            <a:xfrm>
              <a:off x="384" y="3125"/>
              <a:ext cx="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rgbClr val="613A00"/>
                  </a:solidFill>
                </a:rPr>
                <a:t>-</a:t>
              </a:r>
              <a:r>
                <a:rPr lang="es-ES_tradnl" sz="1400" b="1">
                  <a:solidFill>
                    <a:srgbClr val="613A00"/>
                  </a:solidFill>
                </a:rPr>
                <a:t>ista</a:t>
              </a:r>
              <a:endParaRPr lang="es-ES_tradnl" sz="1400">
                <a:solidFill>
                  <a:srgbClr val="613A00"/>
                </a:solidFill>
              </a:endParaRPr>
            </a:p>
          </p:txBody>
        </p:sp>
      </p:grpSp>
      <p:sp>
        <p:nvSpPr>
          <p:cNvPr id="46" name="Titolo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smtClean="0"/>
              <a:t>ADJETIVOS</a:t>
            </a:r>
            <a:endParaRPr lang="es-ES_tradnl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9" grpId="0"/>
      <p:bldP spid="79880" grpId="0"/>
      <p:bldP spid="79882" grpId="0"/>
      <p:bldP spid="79883" grpId="0"/>
      <p:bldP spid="79884" grpId="0"/>
      <p:bldP spid="79885" grpId="0"/>
      <p:bldP spid="79886" grpId="0"/>
      <p:bldP spid="79887" grpId="0"/>
      <p:bldP spid="79888" grpId="0"/>
      <p:bldP spid="79889" grpId="0"/>
      <p:bldP spid="79891" grpId="0"/>
      <p:bldP spid="79892" grpId="0"/>
      <p:bldP spid="79893" grpId="0"/>
      <p:bldP spid="79896" grpId="0"/>
      <p:bldP spid="79897" grpId="0"/>
      <p:bldP spid="79898" grpId="0"/>
      <p:bldP spid="79901" grpId="0"/>
      <p:bldP spid="79902" grpId="0"/>
      <p:bldP spid="79903" grpId="0"/>
      <p:bldP spid="79904" grpId="0"/>
      <p:bldP spid="79906" grpId="0"/>
      <p:bldP spid="79907" grpId="0"/>
      <p:bldP spid="79908" grpId="0"/>
      <p:bldP spid="799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35275" y="5410200"/>
            <a:ext cx="3649663" cy="288925"/>
          </a:xfrm>
        </p:spPr>
        <p:txBody>
          <a:bodyPr>
            <a:normAutofit lnSpcReduction="10000"/>
          </a:bodyPr>
          <a:lstStyle/>
          <a:p>
            <a:pPr algn="l">
              <a:spcBef>
                <a:spcPct val="0"/>
              </a:spcBef>
            </a:pPr>
            <a:r>
              <a:rPr lang="es-ES_tradnl" sz="1400"/>
              <a:t>EN </a:t>
            </a:r>
            <a:r>
              <a:rPr lang="es-ES_tradnl" sz="1400" b="1"/>
              <a:t>-í</a:t>
            </a:r>
            <a:r>
              <a:rPr lang="es-ES_tradnl" sz="1400"/>
              <a:t>:	iran</a:t>
            </a:r>
            <a:r>
              <a:rPr lang="es-ES_tradnl" sz="1400" b="1"/>
              <a:t>í</a:t>
            </a:r>
            <a:r>
              <a:rPr lang="es-ES_tradnl" sz="1400"/>
              <a:t>, marroqu</a:t>
            </a:r>
            <a:r>
              <a:rPr lang="es-ES_tradnl" sz="1400" b="1"/>
              <a:t>í</a:t>
            </a:r>
            <a:r>
              <a:rPr lang="es-ES_tradnl" sz="1400"/>
              <a:t>...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089025" y="990600"/>
            <a:ext cx="714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b="1">
                <a:solidFill>
                  <a:schemeClr val="tx1"/>
                </a:solidFill>
              </a:rPr>
              <a:t>HABLAR DE LA NACIONALIDAD Y DE LA PROCEDENCIA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676400" y="1644650"/>
            <a:ext cx="6096000" cy="942975"/>
            <a:chOff x="1056" y="1036"/>
            <a:chExt cx="3840" cy="594"/>
          </a:xfrm>
        </p:grpSpPr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1056" y="1036"/>
              <a:ext cx="1900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s-ES_tradnl" sz="1400" b="1">
                  <a:solidFill>
                    <a:schemeClr val="tx1"/>
                  </a:solidFill>
                </a:rPr>
                <a:t>PAÍS</a:t>
              </a:r>
              <a:r>
                <a:rPr lang="es-ES_tradnl" sz="1400">
                  <a:solidFill>
                    <a:schemeClr val="tx1"/>
                  </a:solidFill>
                </a:rPr>
                <a:t> </a:t>
              </a:r>
            </a:p>
            <a:p>
              <a:pPr>
                <a:spcBef>
                  <a:spcPct val="0"/>
                </a:spcBef>
                <a:buFontTx/>
                <a:buBlip>
                  <a:blip r:embed="rId3"/>
                </a:buBlip>
              </a:pPr>
              <a:r>
                <a:rPr lang="es-ES_tradnl" sz="1400" i="1">
                  <a:solidFill>
                    <a:schemeClr val="tx1"/>
                  </a:solidFill>
                </a:rPr>
                <a:t> ¿De dónde eres / es usted?</a:t>
              </a:r>
            </a:p>
            <a:p>
              <a:pPr>
                <a:spcBef>
                  <a:spcPct val="0"/>
                </a:spcBef>
                <a:buFontTx/>
                <a:buBlip>
                  <a:blip r:embed="rId4"/>
                </a:buBlip>
              </a:pPr>
              <a:r>
                <a:rPr lang="es-ES_tradnl" sz="1400" i="1">
                  <a:solidFill>
                    <a:schemeClr val="tx1"/>
                  </a:solidFill>
                </a:rPr>
                <a:t> Chileno. </a:t>
              </a:r>
            </a:p>
            <a:p>
              <a:pPr>
                <a:spcBef>
                  <a:spcPct val="0"/>
                </a:spcBef>
                <a:buFontTx/>
                <a:buBlip>
                  <a:blip r:embed="rId4"/>
                </a:buBlip>
              </a:pPr>
              <a:r>
                <a:rPr lang="es-ES_tradnl" sz="1400" i="1">
                  <a:solidFill>
                    <a:schemeClr val="tx1"/>
                  </a:solidFill>
                </a:rPr>
                <a:t> De Chile.</a:t>
              </a:r>
              <a:endParaRPr lang="es-ES_tradnl" sz="1400">
                <a:solidFill>
                  <a:schemeClr val="tx1"/>
                </a:solidFill>
              </a:endParaRPr>
            </a:p>
          </p:txBody>
        </p:sp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3110" y="1036"/>
              <a:ext cx="178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s-ES_tradnl" sz="1400" b="1">
                  <a:solidFill>
                    <a:schemeClr val="tx1"/>
                  </a:solidFill>
                </a:rPr>
                <a:t>CIUDAD O PUEBLO</a:t>
              </a:r>
            </a:p>
            <a:p>
              <a:pPr>
                <a:spcBef>
                  <a:spcPct val="0"/>
                </a:spcBef>
                <a:buFontTx/>
                <a:buBlip>
                  <a:blip r:embed="rId3"/>
                </a:buBlip>
              </a:pPr>
              <a:r>
                <a:rPr lang="es-ES_tradnl" sz="1400" i="1">
                  <a:solidFill>
                    <a:schemeClr val="tx1"/>
                  </a:solidFill>
                </a:rPr>
                <a:t> ¿De dónde eres / es usted?</a:t>
              </a:r>
            </a:p>
            <a:p>
              <a:pPr>
                <a:spcBef>
                  <a:spcPct val="0"/>
                </a:spcBef>
                <a:buFontTx/>
                <a:buBlip>
                  <a:blip r:embed="rId4"/>
                </a:buBlip>
              </a:pPr>
              <a:r>
                <a:rPr lang="es-ES_tradnl" sz="1400" i="1">
                  <a:solidFill>
                    <a:schemeClr val="tx1"/>
                  </a:solidFill>
                </a:rPr>
                <a:t> De Santiago de Chile.</a:t>
              </a:r>
              <a:endParaRPr lang="es-ES_tradnl" sz="1400">
                <a:solidFill>
                  <a:schemeClr val="tx1"/>
                </a:solidFill>
              </a:endParaRPr>
            </a:p>
          </p:txBody>
        </p:sp>
      </p:grp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819150" y="3697288"/>
            <a:ext cx="33670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_tradnl" sz="1400" dirty="0">
                <a:solidFill>
                  <a:schemeClr val="tx1"/>
                </a:solidFill>
              </a:rPr>
              <a:t>ACABADOS EN </a:t>
            </a:r>
            <a:r>
              <a:rPr lang="es-ES_tradnl" sz="1400" b="1" dirty="0">
                <a:solidFill>
                  <a:schemeClr val="tx1"/>
                </a:solidFill>
              </a:rPr>
              <a:t>-o</a:t>
            </a:r>
            <a:endParaRPr lang="es-ES_tradnl" sz="1400" dirty="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</a:pPr>
            <a:r>
              <a:rPr lang="es-ES_tradnl" sz="1400" dirty="0">
                <a:solidFill>
                  <a:schemeClr val="tx1"/>
                </a:solidFill>
              </a:rPr>
              <a:t>austriac</a:t>
            </a:r>
            <a:r>
              <a:rPr lang="es-ES_tradnl" sz="1400" b="1" dirty="0">
                <a:solidFill>
                  <a:schemeClr val="tx1"/>
                </a:solidFill>
              </a:rPr>
              <a:t>o</a:t>
            </a:r>
            <a:r>
              <a:rPr lang="es-ES_tradnl" sz="1400" dirty="0">
                <a:solidFill>
                  <a:schemeClr val="tx1"/>
                </a:solidFill>
              </a:rPr>
              <a:t>, suec</a:t>
            </a:r>
            <a:r>
              <a:rPr lang="es-ES_tradnl" sz="1400" b="1" dirty="0">
                <a:solidFill>
                  <a:schemeClr val="tx1"/>
                </a:solidFill>
              </a:rPr>
              <a:t>o</a:t>
            </a:r>
            <a:r>
              <a:rPr lang="es-ES_tradnl" sz="1400" dirty="0">
                <a:solidFill>
                  <a:schemeClr val="tx1"/>
                </a:solidFill>
              </a:rPr>
              <a:t>, norueg</a:t>
            </a:r>
            <a:r>
              <a:rPr lang="es-ES_tradnl" sz="1400" b="1" dirty="0">
                <a:solidFill>
                  <a:schemeClr val="tx1"/>
                </a:solidFill>
              </a:rPr>
              <a:t>o</a:t>
            </a:r>
            <a:r>
              <a:rPr lang="es-ES_tradnl" sz="1400" dirty="0">
                <a:solidFill>
                  <a:schemeClr val="tx1"/>
                </a:solidFill>
              </a:rPr>
              <a:t>, hondureñ</a:t>
            </a:r>
            <a:r>
              <a:rPr lang="es-ES_tradnl" sz="1400" b="1" dirty="0">
                <a:solidFill>
                  <a:schemeClr val="tx1"/>
                </a:solidFill>
              </a:rPr>
              <a:t>o</a:t>
            </a:r>
            <a:r>
              <a:rPr lang="es-ES_tradnl" sz="1400" dirty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1143000" y="4359275"/>
            <a:ext cx="27733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_tradnl" sz="1400">
                <a:solidFill>
                  <a:schemeClr val="tx1"/>
                </a:solidFill>
              </a:rPr>
              <a:t>ACABADOS EN CONSONANTE</a:t>
            </a:r>
          </a:p>
          <a:p>
            <a:pPr algn="ctr">
              <a:spcBef>
                <a:spcPct val="0"/>
              </a:spcBef>
            </a:pPr>
            <a:r>
              <a:rPr lang="es-ES_tradnl" sz="1400">
                <a:solidFill>
                  <a:schemeClr val="tx1"/>
                </a:solidFill>
              </a:rPr>
              <a:t>alemá</a:t>
            </a:r>
            <a:r>
              <a:rPr lang="es-ES_tradnl" sz="1400" b="1">
                <a:solidFill>
                  <a:schemeClr val="tx1"/>
                </a:solidFill>
              </a:rPr>
              <a:t>n</a:t>
            </a:r>
            <a:r>
              <a:rPr lang="es-ES_tradnl" sz="1400">
                <a:solidFill>
                  <a:schemeClr val="tx1"/>
                </a:solidFill>
              </a:rPr>
              <a:t>, francé</a:t>
            </a:r>
            <a:r>
              <a:rPr lang="es-ES_tradnl" sz="1400" b="1">
                <a:solidFill>
                  <a:schemeClr val="tx1"/>
                </a:solidFill>
              </a:rPr>
              <a:t>s</a:t>
            </a:r>
            <a:r>
              <a:rPr lang="es-ES_tradnl" sz="1400">
                <a:solidFill>
                  <a:schemeClr val="tx1"/>
                </a:solidFill>
              </a:rPr>
              <a:t>, portugué</a:t>
            </a:r>
            <a:r>
              <a:rPr lang="es-ES_tradnl" sz="1400" b="1">
                <a:solidFill>
                  <a:schemeClr val="tx1"/>
                </a:solidFill>
              </a:rPr>
              <a:t>s</a:t>
            </a:r>
            <a:r>
              <a:rPr lang="es-ES_tradnl" sz="140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4749800" y="3697288"/>
            <a:ext cx="3327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_tradnl" sz="1400">
                <a:solidFill>
                  <a:schemeClr val="tx1"/>
                </a:solidFill>
              </a:rPr>
              <a:t>ACABADOS EN </a:t>
            </a:r>
            <a:r>
              <a:rPr lang="es-ES_tradnl" sz="1400" b="1">
                <a:solidFill>
                  <a:schemeClr val="tx1"/>
                </a:solidFill>
              </a:rPr>
              <a:t>-a</a:t>
            </a:r>
            <a:endParaRPr lang="es-ES_tradnl" sz="140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</a:pPr>
            <a:r>
              <a:rPr lang="es-ES_tradnl" sz="1400">
                <a:solidFill>
                  <a:schemeClr val="tx1"/>
                </a:solidFill>
              </a:rPr>
              <a:t>austriac</a:t>
            </a:r>
            <a:r>
              <a:rPr lang="es-ES_tradnl" sz="1400" b="1">
                <a:solidFill>
                  <a:schemeClr val="tx1"/>
                </a:solidFill>
              </a:rPr>
              <a:t>a</a:t>
            </a:r>
            <a:r>
              <a:rPr lang="es-ES_tradnl" sz="1400">
                <a:solidFill>
                  <a:schemeClr val="tx1"/>
                </a:solidFill>
              </a:rPr>
              <a:t>, suec</a:t>
            </a:r>
            <a:r>
              <a:rPr lang="es-ES_tradnl" sz="1400" b="1">
                <a:solidFill>
                  <a:schemeClr val="tx1"/>
                </a:solidFill>
              </a:rPr>
              <a:t>a</a:t>
            </a:r>
            <a:r>
              <a:rPr lang="es-ES_tradnl" sz="1400">
                <a:solidFill>
                  <a:schemeClr val="tx1"/>
                </a:solidFill>
              </a:rPr>
              <a:t>, norueg</a:t>
            </a:r>
            <a:r>
              <a:rPr lang="es-ES_tradnl" sz="1400" b="1">
                <a:solidFill>
                  <a:schemeClr val="tx1"/>
                </a:solidFill>
              </a:rPr>
              <a:t>a</a:t>
            </a:r>
            <a:r>
              <a:rPr lang="es-ES_tradnl" sz="1400">
                <a:solidFill>
                  <a:schemeClr val="tx1"/>
                </a:solidFill>
              </a:rPr>
              <a:t>, hondureñ</a:t>
            </a:r>
            <a:r>
              <a:rPr lang="es-ES_tradnl" sz="1400" b="1">
                <a:solidFill>
                  <a:schemeClr val="tx1"/>
                </a:solidFill>
              </a:rPr>
              <a:t>a</a:t>
            </a:r>
            <a:r>
              <a:rPr lang="es-ES_tradnl" sz="140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3429000" y="5105400"/>
            <a:ext cx="1814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_tradnl" sz="1400" b="1">
                <a:solidFill>
                  <a:schemeClr val="tx1"/>
                </a:solidFill>
              </a:rPr>
              <a:t>UNA SOLA FORMA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38200" y="3200400"/>
            <a:ext cx="7391400" cy="344488"/>
            <a:chOff x="528" y="2016"/>
            <a:chExt cx="4656" cy="217"/>
          </a:xfrm>
        </p:grpSpPr>
        <p:sp>
          <p:nvSpPr>
            <p:cNvPr id="48139" name="Rectangle 11"/>
            <p:cNvSpPr>
              <a:spLocks noChangeArrowheads="1"/>
            </p:cNvSpPr>
            <p:nvPr/>
          </p:nvSpPr>
          <p:spPr bwMode="auto">
            <a:xfrm>
              <a:off x="1227" y="2041"/>
              <a:ext cx="79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>
                  <a:solidFill>
                    <a:schemeClr val="tx1"/>
                  </a:solidFill>
                </a:rPr>
                <a:t>MASCULINO</a:t>
              </a:r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3699" y="2041"/>
              <a:ext cx="7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 b="1">
                  <a:solidFill>
                    <a:schemeClr val="tx1"/>
                  </a:solidFill>
                </a:rPr>
                <a:t>FEMENINO</a:t>
              </a:r>
            </a:p>
          </p:txBody>
        </p:sp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>
              <a:off x="528" y="2232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8143" name="Line 15"/>
            <p:cNvSpPr>
              <a:spLocks noChangeShapeType="1"/>
            </p:cNvSpPr>
            <p:nvPr/>
          </p:nvSpPr>
          <p:spPr bwMode="auto">
            <a:xfrm>
              <a:off x="528" y="2016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838200" y="4359275"/>
            <a:ext cx="7391400" cy="661988"/>
            <a:chOff x="528" y="2746"/>
            <a:chExt cx="4656" cy="417"/>
          </a:xfrm>
        </p:grpSpPr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3168" y="2746"/>
              <a:ext cx="175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s-ES_tradnl" sz="1400">
                  <a:solidFill>
                    <a:schemeClr val="tx1"/>
                  </a:solidFill>
                </a:rPr>
                <a:t>AÑADEN UNA 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 </a:t>
              </a:r>
            </a:p>
            <a:p>
              <a:pPr algn="ctr">
                <a:spcBef>
                  <a:spcPct val="0"/>
                </a:spcBef>
              </a:pPr>
              <a:r>
                <a:rPr lang="es-ES_tradnl" sz="1400">
                  <a:solidFill>
                    <a:schemeClr val="tx1"/>
                  </a:solidFill>
                </a:rPr>
                <a:t>aleman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, frances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, portugues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...</a:t>
              </a:r>
            </a:p>
          </p:txBody>
        </p:sp>
        <p:sp>
          <p:nvSpPr>
            <p:cNvPr id="48144" name="Line 16"/>
            <p:cNvSpPr>
              <a:spLocks noChangeShapeType="1"/>
            </p:cNvSpPr>
            <p:nvPr/>
          </p:nvSpPr>
          <p:spPr bwMode="auto">
            <a:xfrm>
              <a:off x="528" y="3163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2682875" y="2798763"/>
            <a:ext cx="347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 b="1">
                <a:solidFill>
                  <a:schemeClr val="tx1"/>
                </a:solidFill>
              </a:rPr>
              <a:t>EL G</a:t>
            </a:r>
            <a:r>
              <a:rPr lang="es-ES_tradnl" altLang="ja-JP" sz="1400" b="1">
                <a:solidFill>
                  <a:schemeClr val="tx1"/>
                </a:solidFill>
                <a:ea typeface="ヒラギノ角ゴ Pro W3" pitchFamily="48" charset="-128"/>
              </a:rPr>
              <a:t>ÉNERO DE LA NACIONALIDADES</a:t>
            </a:r>
            <a:endParaRPr lang="es-ES_tradnl" sz="1400" b="1">
              <a:solidFill>
                <a:schemeClr val="tx1"/>
              </a:solidFill>
            </a:endParaRPr>
          </a:p>
        </p:txBody>
      </p:sp>
      <p:sp>
        <p:nvSpPr>
          <p:cNvPr id="48155" name="Rectangle 27"/>
          <p:cNvSpPr>
            <a:spLocks noChangeArrowheads="1"/>
          </p:cNvSpPr>
          <p:nvPr/>
        </p:nvSpPr>
        <p:spPr bwMode="auto">
          <a:xfrm>
            <a:off x="2835275" y="5667375"/>
            <a:ext cx="3411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ES_tradnl" sz="1400">
                <a:solidFill>
                  <a:schemeClr val="tx1"/>
                </a:solidFill>
              </a:rPr>
              <a:t>EN</a:t>
            </a:r>
            <a:r>
              <a:rPr lang="es-ES_tradnl" sz="1400" b="1">
                <a:solidFill>
                  <a:schemeClr val="tx1"/>
                </a:solidFill>
              </a:rPr>
              <a:t> -ense</a:t>
            </a:r>
            <a:r>
              <a:rPr lang="es-ES_tradnl" sz="1400">
                <a:solidFill>
                  <a:schemeClr val="tx1"/>
                </a:solidFill>
              </a:rPr>
              <a:t>:	nicaragü</a:t>
            </a:r>
            <a:r>
              <a:rPr lang="es-ES_tradnl" sz="1400" b="1">
                <a:solidFill>
                  <a:schemeClr val="tx1"/>
                </a:solidFill>
              </a:rPr>
              <a:t>ense</a:t>
            </a:r>
            <a:r>
              <a:rPr lang="es-ES_tradnl" sz="1400">
                <a:solidFill>
                  <a:schemeClr val="tx1"/>
                </a:solidFill>
              </a:rPr>
              <a:t>, canadi</a:t>
            </a:r>
            <a:r>
              <a:rPr lang="es-ES_tradnl" sz="1400" b="1">
                <a:solidFill>
                  <a:schemeClr val="tx1"/>
                </a:solidFill>
              </a:rPr>
              <a:t>ense</a:t>
            </a:r>
            <a:r>
              <a:rPr lang="es-ES_tradnl" sz="1400">
                <a:solidFill>
                  <a:schemeClr val="tx1"/>
                </a:solidFill>
              </a:rPr>
              <a:t>... 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838200" y="5927725"/>
            <a:ext cx="7391400" cy="373063"/>
            <a:chOff x="528" y="3734"/>
            <a:chExt cx="4656" cy="235"/>
          </a:xfrm>
        </p:grpSpPr>
        <p:sp>
          <p:nvSpPr>
            <p:cNvPr id="48145" name="Line 17"/>
            <p:cNvSpPr>
              <a:spLocks noChangeShapeType="1"/>
            </p:cNvSpPr>
            <p:nvPr/>
          </p:nvSpPr>
          <p:spPr bwMode="auto">
            <a:xfrm>
              <a:off x="528" y="3969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8156" name="Rectangle 28"/>
            <p:cNvSpPr>
              <a:spLocks noChangeArrowheads="1"/>
            </p:cNvSpPr>
            <p:nvPr/>
          </p:nvSpPr>
          <p:spPr bwMode="auto">
            <a:xfrm>
              <a:off x="1789" y="3734"/>
              <a:ext cx="14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1400">
                  <a:solidFill>
                    <a:schemeClr val="tx1"/>
                  </a:solidFill>
                </a:rPr>
                <a:t>EN </a:t>
              </a:r>
              <a:r>
                <a:rPr lang="es-ES_tradnl" sz="1400" b="1">
                  <a:solidFill>
                    <a:schemeClr val="tx1"/>
                  </a:solidFill>
                </a:rPr>
                <a:t>-a</a:t>
              </a:r>
              <a:r>
                <a:rPr lang="es-ES_tradnl" sz="1400">
                  <a:solidFill>
                    <a:schemeClr val="tx1"/>
                  </a:solidFill>
                </a:rPr>
                <a:t>	belg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, croat</a:t>
              </a:r>
              <a:r>
                <a:rPr lang="es-ES_tradnl" sz="1400" b="1">
                  <a:solidFill>
                    <a:schemeClr val="tx1"/>
                  </a:solidFill>
                </a:rPr>
                <a:t>a</a:t>
              </a:r>
              <a:r>
                <a:rPr lang="es-ES_tradnl" sz="1400">
                  <a:solidFill>
                    <a:schemeClr val="tx1"/>
                  </a:solidFill>
                </a:rPr>
                <a:t>...</a:t>
              </a:r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6118225" y="5313363"/>
            <a:ext cx="2209800" cy="444500"/>
            <a:chOff x="3840" y="3312"/>
            <a:chExt cx="1392" cy="280"/>
          </a:xfrm>
        </p:grpSpPr>
        <p:pic>
          <p:nvPicPr>
            <p:cNvPr id="48158" name="Picture 30" descr="bolo inf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40" y="3312"/>
              <a:ext cx="322" cy="280"/>
            </a:xfrm>
            <a:prstGeom prst="rect">
              <a:avLst/>
            </a:prstGeom>
            <a:noFill/>
          </p:spPr>
        </p:pic>
        <p:sp>
          <p:nvSpPr>
            <p:cNvPr id="48159" name="Rectangle 31"/>
            <p:cNvSpPr>
              <a:spLocks noChangeArrowheads="1"/>
            </p:cNvSpPr>
            <p:nvPr/>
          </p:nvSpPr>
          <p:spPr bwMode="auto">
            <a:xfrm>
              <a:off x="4128" y="3360"/>
              <a:ext cx="110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</a:pPr>
              <a:r>
                <a:rPr lang="es-ES_tradnl" sz="1200">
                  <a:solidFill>
                    <a:schemeClr val="tx1"/>
                  </a:solidFill>
                </a:rPr>
                <a:t>Plural: iran</a:t>
              </a:r>
              <a:r>
                <a:rPr lang="es-ES_tradnl" sz="1200" b="1">
                  <a:solidFill>
                    <a:schemeClr val="tx1"/>
                  </a:solidFill>
                </a:rPr>
                <a:t>íes</a:t>
              </a:r>
              <a:r>
                <a:rPr lang="es-ES_tradnl" sz="1200">
                  <a:solidFill>
                    <a:schemeClr val="tx1"/>
                  </a:solidFill>
                </a:rPr>
                <a:t>/iran</a:t>
              </a:r>
              <a:r>
                <a:rPr lang="es-ES_tradnl" sz="1200" b="1">
                  <a:solidFill>
                    <a:schemeClr val="tx1"/>
                  </a:solidFill>
                </a:rPr>
                <a:t>ís</a:t>
              </a:r>
              <a:endParaRPr lang="es-ES_tradnl" sz="1200">
                <a:solidFill>
                  <a:schemeClr val="tx1"/>
                </a:solidFill>
              </a:endParaRPr>
            </a:p>
          </p:txBody>
        </p:sp>
      </p:grpSp>
      <p:sp>
        <p:nvSpPr>
          <p:cNvPr id="48161" name="Line 33"/>
          <p:cNvSpPr>
            <a:spLocks noChangeShapeType="1"/>
          </p:cNvSpPr>
          <p:nvPr/>
        </p:nvSpPr>
        <p:spPr bwMode="auto">
          <a:xfrm>
            <a:off x="5257800" y="5562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  <p:bldP spid="48135" grpId="0"/>
      <p:bldP spid="48136" grpId="0"/>
      <p:bldP spid="48137" grpId="0"/>
      <p:bldP spid="48141" grpId="0"/>
      <p:bldP spid="48152" grpId="0"/>
      <p:bldP spid="48155" grpId="0"/>
      <p:bldP spid="481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ARTÍCULO DEFENIDO </a:t>
            </a:r>
            <a:endParaRPr lang="es-ES_tradnl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539552" y="1988840"/>
          <a:ext cx="8229600" cy="183222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2743200"/>
                <a:gridCol w="2743200"/>
              </a:tblGrid>
              <a:tr h="552061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masculino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femenino</a:t>
                      </a:r>
                      <a:endParaRPr lang="es-ES_tradnl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singular</a:t>
                      </a:r>
                    </a:p>
                    <a:p>
                      <a:endParaRPr lang="es-ES_trad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el</a:t>
                      </a:r>
                      <a:r>
                        <a:rPr lang="es-ES_tradnl" dirty="0" smtClean="0"/>
                        <a:t> barrio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la</a:t>
                      </a:r>
                      <a:r>
                        <a:rPr lang="es-ES_tradnl" dirty="0" smtClean="0"/>
                        <a:t> amiga</a:t>
                      </a:r>
                      <a:endParaRPr lang="es-ES_tradnl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Plural</a:t>
                      </a:r>
                    </a:p>
                    <a:p>
                      <a:endParaRPr lang="es-ES_trad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los</a:t>
                      </a:r>
                      <a:r>
                        <a:rPr lang="es-ES_tradnl" dirty="0" smtClean="0"/>
                        <a:t> barrios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las</a:t>
                      </a:r>
                      <a:r>
                        <a:rPr lang="es-ES_tradnl" dirty="0" smtClean="0"/>
                        <a:t> amigas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ES_tradnl" dirty="0" smtClean="0"/>
              <a:t>ARTÍCULO DEFENIDO </a:t>
            </a:r>
            <a:endParaRPr lang="es-ES_tradn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_tradnl" sz="1600" dirty="0" smtClean="0"/>
              <a:t>	</a:t>
            </a:r>
            <a:r>
              <a:rPr lang="es-ES_tradnl" sz="6400" dirty="0" smtClean="0"/>
              <a:t>Usamos el artículo definido si hablamos de algo que sabemos que existe, que es único o que ya se mencionó.</a:t>
            </a: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/>
              <a:t> 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La novia de Juan es muy simpática.</a:t>
            </a: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	  La universidad de Palermo se llama Universitá Degli Studi Di Palermo.</a:t>
            </a: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No se usan con nombres de personas, de continentes, de países y de ciudades, excepto si es parte del nombre </a:t>
            </a:r>
            <a:r>
              <a:rPr lang="es-ES_tradnl" sz="6400" b="1" dirty="0" smtClean="0"/>
              <a:t>La Habana</a:t>
            </a:r>
            <a:r>
              <a:rPr lang="es-ES_tradnl" sz="6400" dirty="0" smtClean="0"/>
              <a:t>. Con algunos países, el uso es opcional: </a:t>
            </a:r>
            <a:r>
              <a:rPr lang="es-ES_tradnl" sz="6400" b="1" dirty="0" smtClean="0"/>
              <a:t>El Perú / Perú</a:t>
            </a:r>
            <a:r>
              <a:rPr lang="es-ES_tradnl" sz="6400" dirty="0" smtClean="0"/>
              <a:t>.</a:t>
            </a: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dirty="0" smtClean="0"/>
              <a:t> Se usan también  cuando nos referimos a un aspecto o a una parte de un país o de una  región</a:t>
            </a:r>
            <a:r>
              <a:rPr lang="es-ES_tradnl" sz="6400" b="1" dirty="0" smtClean="0"/>
              <a:t>: la España mediterránea, la Inglaterra industrial, la Barcelona modernista.</a:t>
            </a: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dirty="0" smtClean="0"/>
              <a:t>Con las formas de tratamiento y con los títulos, usamos los artículos en todos los casos excepto para dirigirnos a nuestro interlocutor.</a:t>
            </a: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La señora Gurruchaga  es mi profesora de español.</a:t>
            </a: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Sra. Gurruchaga, ¿cómo se pronuncia “zapato”?</a:t>
            </a:r>
          </a:p>
          <a:p>
            <a:pPr>
              <a:buNone/>
            </a:pPr>
            <a:r>
              <a:rPr lang="es-ES_tradnl" sz="6400" dirty="0" smtClean="0"/>
              <a:t>	</a:t>
            </a: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dirty="0" smtClean="0"/>
              <a:t>Cuando hablamos de categorías o de sustantivos no contables, no usamos el artículo.</a:t>
            </a:r>
          </a:p>
          <a:p>
            <a:pPr>
              <a:buNone/>
            </a:pPr>
            <a:r>
              <a:rPr lang="es-ES_tradnl" sz="6400" dirty="0" smtClean="0"/>
              <a:t>	</a:t>
            </a: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¿Tienes coche?</a:t>
            </a: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¿Quieres agua?</a:t>
            </a:r>
          </a:p>
          <a:p>
            <a:pPr>
              <a:buNone/>
            </a:pPr>
            <a:r>
              <a:rPr lang="es-ES_tradnl" sz="6400" dirty="0" smtClean="0"/>
              <a:t>  </a:t>
            </a:r>
          </a:p>
          <a:p>
            <a:pPr>
              <a:buNone/>
            </a:pPr>
            <a:r>
              <a:rPr lang="es-ES_tradnl" sz="6400" dirty="0" smtClean="0"/>
              <a:t>	</a:t>
            </a: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      </a:t>
            </a:r>
            <a:endParaRPr lang="es-ES_tradnl" sz="6400" dirty="0" smtClean="0"/>
          </a:p>
          <a:p>
            <a:endParaRPr lang="es-ES_tradnl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ARTÍCULO </a:t>
            </a:r>
            <a:r>
              <a:rPr lang="es-ES_tradnl" dirty="0" smtClean="0"/>
              <a:t>INDEFENIDO </a:t>
            </a:r>
            <a:endParaRPr lang="es-ES_tradn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b="1" dirty="0" smtClean="0"/>
          </a:p>
          <a:p>
            <a:endParaRPr lang="es-ES_tradnl" b="1" dirty="0" smtClean="0"/>
          </a:p>
          <a:p>
            <a:endParaRPr lang="es-ES_tradnl" b="1" dirty="0" smtClean="0"/>
          </a:p>
          <a:p>
            <a:endParaRPr lang="es-ES_tradnl" dirty="0"/>
          </a:p>
        </p:txBody>
      </p:sp>
      <p:graphicFrame>
        <p:nvGraphicFramePr>
          <p:cNvPr id="10" name="Tabella 9"/>
          <p:cNvGraphicFramePr>
            <a:graphicFrameLocks noGrp="1"/>
          </p:cNvGraphicFramePr>
          <p:nvPr/>
        </p:nvGraphicFramePr>
        <p:xfrm>
          <a:off x="827584" y="2132856"/>
          <a:ext cx="7344816" cy="185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448272"/>
                <a:gridCol w="2448272"/>
              </a:tblGrid>
              <a:tr h="576064"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masculino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femenino</a:t>
                      </a:r>
                      <a:endParaRPr lang="es-ES_tradnl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Singular</a:t>
                      </a:r>
                    </a:p>
                    <a:p>
                      <a:endParaRPr lang="es-ES_trad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un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smtClean="0"/>
                        <a:t>barrio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una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smtClean="0"/>
                        <a:t>amiga</a:t>
                      </a:r>
                      <a:endParaRPr lang="es-ES_tradnl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Plural</a:t>
                      </a:r>
                    </a:p>
                    <a:p>
                      <a:endParaRPr lang="es-ES_trad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unos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smtClean="0"/>
                        <a:t>barrios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unas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smtClean="0"/>
                        <a:t>amigas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ARTÍCULO INDEFENIDO </a:t>
            </a:r>
            <a:endParaRPr lang="es-ES_tradn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_tradnl" sz="6400" dirty="0" smtClean="0"/>
              <a:t>	Usamos </a:t>
            </a:r>
            <a:r>
              <a:rPr lang="es-ES_tradnl" sz="6400" b="1" dirty="0" smtClean="0"/>
              <a:t>un, una, unos, unas  </a:t>
            </a:r>
            <a:r>
              <a:rPr lang="es-ES_tradnl" sz="6400" dirty="0" smtClean="0"/>
              <a:t>para mencionar algo por primera vez, cuando no sabemos si existe o para referirnos a un ejemplar de una categoría.</a:t>
            </a:r>
            <a:endParaRPr lang="es-ES_tradnl" sz="6400" dirty="0" smtClean="0"/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/>
              <a:t> 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David estudia en </a:t>
            </a:r>
            <a:r>
              <a:rPr lang="es-ES_tradnl" sz="6400" b="1" i="1" u="sng" dirty="0" smtClean="0">
                <a:solidFill>
                  <a:schemeClr val="tx2">
                    <a:lumMod val="75000"/>
                  </a:schemeClr>
                </a:solidFill>
              </a:rPr>
              <a:t>una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universidad de Berlín.</a:t>
            </a:r>
            <a:endParaRPr lang="es-ES_tradnl" sz="6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	 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Tengo </a:t>
            </a:r>
            <a:r>
              <a:rPr lang="es-ES_tradnl" sz="6400" b="1" i="1" u="sng" dirty="0" smtClean="0">
                <a:solidFill>
                  <a:schemeClr val="tx2">
                    <a:lumMod val="75000"/>
                  </a:schemeClr>
                </a:solidFill>
              </a:rPr>
              <a:t>un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gato blanco.</a:t>
            </a:r>
            <a:endParaRPr lang="es-ES_tradnl" sz="6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No </a:t>
            </a:r>
            <a:r>
              <a:rPr lang="es-ES_tradnl" sz="6400" dirty="0" smtClean="0"/>
              <a:t>usamos los artículos indeterminados para informar sobre la profesión o la nacionalidad de alguien. Pero sí cuando identificamos a alguien por su profesión o lo valoramos.</a:t>
            </a:r>
            <a:endParaRPr lang="es-ES_tradnl" sz="6400" dirty="0" smtClean="0"/>
          </a:p>
          <a:p>
            <a:pPr>
              <a:buNone/>
            </a:pP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Soy profesora.</a:t>
            </a:r>
            <a:endParaRPr lang="es-ES_tradnl" sz="6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	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Pau Gasol es </a:t>
            </a:r>
            <a:r>
              <a:rPr lang="es-ES_tradnl" sz="6400" b="1" i="1" u="sng" dirty="0" smtClean="0">
                <a:solidFill>
                  <a:schemeClr val="tx2">
                    <a:lumMod val="75000"/>
                  </a:schemeClr>
                </a:solidFill>
              </a:rPr>
              <a:t>un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jugador de baloncesto, ¿no?</a:t>
            </a:r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Gabriel García Márquez es </a:t>
            </a:r>
            <a:r>
              <a:rPr lang="es-ES_tradnl" sz="6400" b="1" i="1" u="sng" dirty="0" smtClean="0">
                <a:solidFill>
                  <a:schemeClr val="tx2">
                    <a:lumMod val="75000"/>
                  </a:schemeClr>
                </a:solidFill>
              </a:rPr>
              <a:t>un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 escritor muy bueno.</a:t>
            </a:r>
            <a:endParaRPr lang="es-ES_tradnl" sz="6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_tradnl" sz="6400" dirty="0" smtClean="0"/>
              <a:t>	</a:t>
            </a:r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dirty="0" smtClean="0"/>
              <a:t>Los artículos indeterminados no se combinan con </a:t>
            </a:r>
            <a:r>
              <a:rPr lang="es-ES_tradnl" sz="6400" b="1" dirty="0" smtClean="0"/>
              <a:t>otro/a, otros/as, medio, cien/to </a:t>
            </a:r>
            <a:r>
              <a:rPr lang="es-ES_tradnl" sz="6400" dirty="0" smtClean="0"/>
              <a:t>o</a:t>
            </a:r>
            <a:r>
              <a:rPr lang="es-ES_tradnl" sz="6400" b="1" dirty="0" smtClean="0"/>
              <a:t> mil</a:t>
            </a:r>
            <a:r>
              <a:rPr lang="es-ES_tradnl" sz="6400" dirty="0" smtClean="0"/>
              <a:t>.</a:t>
            </a:r>
            <a:endParaRPr lang="es-ES_tradnl" sz="6400" dirty="0" smtClean="0"/>
          </a:p>
          <a:p>
            <a:pPr>
              <a:buNone/>
            </a:pPr>
            <a:r>
              <a:rPr lang="es-ES_tradnl" sz="6400" dirty="0" smtClean="0"/>
              <a:t>	</a:t>
            </a:r>
          </a:p>
          <a:p>
            <a:pPr>
              <a:buNone/>
            </a:pPr>
            <a:r>
              <a:rPr lang="es-ES_tradnl" sz="6400" dirty="0" smtClean="0"/>
              <a:t>	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Vamos al cine otro día.   </a:t>
            </a:r>
            <a:r>
              <a:rPr lang="es-ES_tradnl" sz="6400" b="1" dirty="0" smtClean="0"/>
              <a:t>NO    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Vamos al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cine un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otro </a:t>
            </a: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día.</a:t>
            </a:r>
            <a:endParaRPr lang="es-ES_tradnl" sz="6400" b="1" i="1" dirty="0" smtClean="0"/>
          </a:p>
          <a:p>
            <a:pPr>
              <a:buNone/>
            </a:pPr>
            <a:r>
              <a:rPr lang="es-ES_tradnl" sz="64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521</Words>
  <Application>Microsoft Office PowerPoint</Application>
  <PresentationFormat>Presentazione su schermo (4:3)</PresentationFormat>
  <Paragraphs>234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SUSTANTIVOS Y ADJETIVOS</vt:lpstr>
      <vt:lpstr> SUSTANTIVOS I </vt:lpstr>
      <vt:lpstr>SUSTANTIVOS II </vt:lpstr>
      <vt:lpstr>ADJETIVOS</vt:lpstr>
      <vt:lpstr>Diapositiva 5</vt:lpstr>
      <vt:lpstr>ARTÍCULO DEFENIDO </vt:lpstr>
      <vt:lpstr>ARTÍCULO DEFENIDO </vt:lpstr>
      <vt:lpstr>ARTÍCULO INDEFENIDO </vt:lpstr>
      <vt:lpstr>ARTÍCULO INDEFENIDO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SUSTANTIVOS Y ADJETIVOS</dc:title>
  <dc:creator>madrelingua</dc:creator>
  <cp:lastModifiedBy>madrelingua</cp:lastModifiedBy>
  <cp:revision>20</cp:revision>
  <dcterms:created xsi:type="dcterms:W3CDTF">2011-11-18T09:53:30Z</dcterms:created>
  <dcterms:modified xsi:type="dcterms:W3CDTF">2011-11-18T13:08:11Z</dcterms:modified>
</cp:coreProperties>
</file>